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68" r:id="rId5"/>
    <p:sldId id="258" r:id="rId6"/>
    <p:sldId id="259" r:id="rId7"/>
    <p:sldId id="266" r:id="rId8"/>
    <p:sldId id="260" r:id="rId9"/>
    <p:sldId id="261" r:id="rId10"/>
    <p:sldId id="267" r:id="rId11"/>
    <p:sldId id="262"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varScale="1">
        <p:scale>
          <a:sx n="81" d="100"/>
          <a:sy n="81" d="100"/>
        </p:scale>
        <p:origin x="-106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2D61BF6-2169-499B-9800-35C444B0C211}" type="datetimeFigureOut">
              <a:rPr lang="en-AU" smtClean="0"/>
              <a:pPr/>
              <a:t>14/04/2015</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BB5624E-A289-4251-9493-84B4F0343D83}"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D61BF6-2169-499B-9800-35C444B0C211}" type="datetimeFigureOut">
              <a:rPr lang="en-AU" smtClean="0"/>
              <a:pPr/>
              <a:t>14/04/2015</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4BB5624E-A289-4251-9493-84B4F0343D83}"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D2D61BF6-2169-499B-9800-35C444B0C211}" type="datetimeFigureOut">
              <a:rPr lang="en-AU" smtClean="0"/>
              <a:pPr/>
              <a:t>14/04/2015</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BB5624E-A289-4251-9493-84B4F0343D83}"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D61BF6-2169-499B-9800-35C444B0C211}" type="datetimeFigureOut">
              <a:rPr lang="en-AU" smtClean="0"/>
              <a:pPr/>
              <a:t>14/04/2015</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4BB5624E-A289-4251-9493-84B4F0343D83}"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2D61BF6-2169-499B-9800-35C444B0C211}" type="datetimeFigureOut">
              <a:rPr lang="en-AU" smtClean="0"/>
              <a:pPr/>
              <a:t>14/04/2015</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4BB5624E-A289-4251-9493-84B4F0343D83}"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2D61BF6-2169-499B-9800-35C444B0C211}" type="datetimeFigureOut">
              <a:rPr lang="en-AU" smtClean="0"/>
              <a:pPr/>
              <a:t>14/04/2015</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4BB5624E-A289-4251-9493-84B4F0343D83}"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2D61BF6-2169-499B-9800-35C444B0C211}" type="datetimeFigureOut">
              <a:rPr lang="en-AU" smtClean="0"/>
              <a:pPr/>
              <a:t>14/04/2015</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4BB5624E-A289-4251-9493-84B4F0343D83}"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2D61BF6-2169-499B-9800-35C444B0C211}" type="datetimeFigureOut">
              <a:rPr lang="en-AU" smtClean="0"/>
              <a:pPr/>
              <a:t>14/04/2015</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4BB5624E-A289-4251-9493-84B4F0343D83}"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D2D61BF6-2169-499B-9800-35C444B0C211}" type="datetimeFigureOut">
              <a:rPr lang="en-AU" smtClean="0"/>
              <a:pPr/>
              <a:t>14/04/2015</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4BB5624E-A289-4251-9493-84B4F0343D83}"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2D61BF6-2169-499B-9800-35C444B0C211}" type="datetimeFigureOut">
              <a:rPr lang="en-AU" smtClean="0"/>
              <a:pPr/>
              <a:t>14/04/2015</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4BB5624E-A289-4251-9493-84B4F0343D83}"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D2D61BF6-2169-499B-9800-35C444B0C211}" type="datetimeFigureOut">
              <a:rPr lang="en-AU" smtClean="0"/>
              <a:pPr/>
              <a:t>14/04/2015</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4BB5624E-A289-4251-9493-84B4F0343D83}" type="slidenum">
              <a:rPr lang="en-AU" smtClean="0"/>
              <a:pPr/>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2D61BF6-2169-499B-9800-35C444B0C211}" type="datetimeFigureOut">
              <a:rPr lang="en-AU" smtClean="0"/>
              <a:pPr/>
              <a:t>14/04/2015</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BB5624E-A289-4251-9493-84B4F0343D83}"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Stronger communities for children (SCfC)</a:t>
            </a:r>
            <a:endParaRPr lang="en-AU" dirty="0"/>
          </a:p>
        </p:txBody>
      </p:sp>
      <p:sp>
        <p:nvSpPr>
          <p:cNvPr id="3" name="Subtitle 2"/>
          <p:cNvSpPr>
            <a:spLocks noGrp="1"/>
          </p:cNvSpPr>
          <p:nvPr>
            <p:ph type="subTitle" idx="1"/>
          </p:nvPr>
        </p:nvSpPr>
        <p:spPr/>
        <p:txBody>
          <a:bodyPr/>
          <a:lstStyle/>
          <a:p>
            <a:r>
              <a:rPr lang="en-AU" dirty="0" smtClean="0"/>
              <a:t>Yalu and Australian Red Cross working with </a:t>
            </a:r>
            <a:r>
              <a:rPr lang="en-AU" dirty="0" err="1" smtClean="0"/>
              <a:t>Yolngu</a:t>
            </a:r>
            <a:r>
              <a:rPr lang="en-AU" dirty="0" smtClean="0"/>
              <a:t> </a:t>
            </a:r>
            <a:r>
              <a:rPr lang="en-AU" dirty="0" err="1" smtClean="0"/>
              <a:t>Wanganhamirr</a:t>
            </a:r>
            <a:r>
              <a:rPr lang="en-AU" dirty="0" smtClean="0"/>
              <a:t> </a:t>
            </a:r>
            <a:r>
              <a:rPr lang="en-AU" dirty="0" err="1" smtClean="0"/>
              <a:t>Mitj</a:t>
            </a:r>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4 New programs funded by SCfC</a:t>
            </a: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t>The four applications that got funded in July this year were:</a:t>
            </a:r>
          </a:p>
          <a:p>
            <a:r>
              <a:rPr lang="en-AU" dirty="0" smtClean="0"/>
              <a:t>1</a:t>
            </a:r>
            <a:r>
              <a:rPr lang="en-AU" dirty="0" smtClean="0">
                <a:solidFill>
                  <a:schemeClr val="tx2"/>
                </a:solidFill>
              </a:rPr>
              <a:t>) Refuge Bay </a:t>
            </a:r>
            <a:r>
              <a:rPr lang="en-AU" dirty="0" err="1" smtClean="0">
                <a:solidFill>
                  <a:schemeClr val="tx2"/>
                </a:solidFill>
              </a:rPr>
              <a:t>Raypirri</a:t>
            </a:r>
            <a:r>
              <a:rPr lang="en-AU" dirty="0" smtClean="0">
                <a:solidFill>
                  <a:schemeClr val="tx2"/>
                </a:solidFill>
              </a:rPr>
              <a:t> Camp at </a:t>
            </a:r>
            <a:r>
              <a:rPr lang="en-AU" dirty="0" err="1" smtClean="0">
                <a:solidFill>
                  <a:schemeClr val="tx2"/>
                </a:solidFill>
              </a:rPr>
              <a:t>Bunthala</a:t>
            </a:r>
            <a:r>
              <a:rPr lang="en-AU" dirty="0" smtClean="0">
                <a:solidFill>
                  <a:schemeClr val="tx2"/>
                </a:solidFill>
              </a:rPr>
              <a:t> </a:t>
            </a:r>
            <a:r>
              <a:rPr lang="en-AU" dirty="0" smtClean="0"/>
              <a:t>– camps for young people to help them get back on track</a:t>
            </a:r>
          </a:p>
          <a:p>
            <a:r>
              <a:rPr lang="en-AU" dirty="0" smtClean="0"/>
              <a:t>2) </a:t>
            </a:r>
            <a:r>
              <a:rPr lang="en-AU" dirty="0" smtClean="0">
                <a:solidFill>
                  <a:schemeClr val="accent3"/>
                </a:solidFill>
              </a:rPr>
              <a:t>Galiwinku Music Heritage and Archive program </a:t>
            </a:r>
            <a:r>
              <a:rPr lang="en-AU" dirty="0" smtClean="0"/>
              <a:t>– interviews with musicians of first bands and archiving of old video and photos for next generation. Making a documentary of this story.</a:t>
            </a:r>
          </a:p>
          <a:p>
            <a:r>
              <a:rPr lang="en-AU" dirty="0" smtClean="0"/>
              <a:t>3) </a:t>
            </a:r>
            <a:r>
              <a:rPr lang="en-AU" dirty="0" smtClean="0">
                <a:solidFill>
                  <a:schemeClr val="accent4"/>
                </a:solidFill>
              </a:rPr>
              <a:t>Yalu Gardening and Wellbeing Program </a:t>
            </a:r>
            <a:r>
              <a:rPr lang="en-AU" dirty="0" smtClean="0"/>
              <a:t>– working with four households to clean up their living areas and create healthy environments for families. Sharing </a:t>
            </a:r>
            <a:r>
              <a:rPr lang="en-AU" dirty="0" err="1" smtClean="0"/>
              <a:t>Yolngu</a:t>
            </a:r>
            <a:r>
              <a:rPr lang="en-AU" dirty="0" smtClean="0"/>
              <a:t> and Balanda knowledge about plants and wellbeing.</a:t>
            </a:r>
          </a:p>
          <a:p>
            <a:r>
              <a:rPr lang="en-AU" dirty="0" err="1" smtClean="0">
                <a:solidFill>
                  <a:schemeClr val="accent1"/>
                </a:solidFill>
              </a:rPr>
              <a:t>Garrawurra</a:t>
            </a:r>
            <a:r>
              <a:rPr lang="en-AU" dirty="0" smtClean="0">
                <a:solidFill>
                  <a:schemeClr val="accent1"/>
                </a:solidFill>
              </a:rPr>
              <a:t> </a:t>
            </a:r>
            <a:r>
              <a:rPr lang="en-AU" dirty="0" err="1" smtClean="0">
                <a:solidFill>
                  <a:schemeClr val="accent1"/>
                </a:solidFill>
              </a:rPr>
              <a:t>Raypirri</a:t>
            </a:r>
            <a:r>
              <a:rPr lang="en-AU" dirty="0" smtClean="0">
                <a:solidFill>
                  <a:schemeClr val="accent1"/>
                </a:solidFill>
              </a:rPr>
              <a:t> Rom Program </a:t>
            </a:r>
            <a:r>
              <a:rPr lang="en-AU" dirty="0" smtClean="0"/>
              <a:t>– working with young people to teach them clan knowledge and cross cultural linkages between clans in Galiwinku. Training and mentoring next generation in these roles. Running activities out at </a:t>
            </a:r>
            <a:r>
              <a:rPr lang="en-AU" dirty="0" err="1" smtClean="0"/>
              <a:t>Dhumbala</a:t>
            </a:r>
            <a:r>
              <a:rPr lang="en-AU" dirty="0" smtClean="0"/>
              <a:t> during culture weeks at the school.</a:t>
            </a:r>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Funding agreements</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When an application is approved by YWM, they have to make an agreement/contract with Yalu and Australian Red Cross. This is a promise that they will spend the money in the way they said. </a:t>
            </a:r>
          </a:p>
          <a:p>
            <a:r>
              <a:rPr lang="en-AU" dirty="0" smtClean="0"/>
              <a:t>Every program, activity or event has to report back to us and there is an SCfC Reporting template that we teach how to use. </a:t>
            </a:r>
          </a:p>
          <a:p>
            <a:r>
              <a:rPr lang="en-AU" dirty="0" smtClean="0"/>
              <a:t>We need to do these reports so that Yalu and Australian Red Cross can report back to government with all the stories and rupee. This shows that we are strong in community to make our own decisions and run our own programs that people want. </a:t>
            </a:r>
          </a:p>
          <a:p>
            <a:endParaRPr lang="en-AU" dirty="0" smtClean="0"/>
          </a:p>
          <a:p>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Feedback/evaluation</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YWM and Yalu &amp; ARC want to hear feedback from community on their process. They want to hear community feeling about how SCfC is </a:t>
            </a:r>
            <a:r>
              <a:rPr lang="en-AU" dirty="0" err="1" smtClean="0"/>
              <a:t>yuwalk</a:t>
            </a:r>
            <a:r>
              <a:rPr lang="en-AU" dirty="0" smtClean="0"/>
              <a:t> changing lives for children, families and young people. </a:t>
            </a:r>
          </a:p>
          <a:p>
            <a:r>
              <a:rPr lang="en-AU" dirty="0" smtClean="0"/>
              <a:t>This will keep us on track every year as things change in community and people need different things. You have to keep telling us what is missing and what is important. </a:t>
            </a:r>
          </a:p>
          <a:p>
            <a:r>
              <a:rPr lang="en-AU" dirty="0" smtClean="0"/>
              <a:t>We will open up an evaluation of our process for community to share in and also to ask for feedback about programs that get funded under SCfC. </a:t>
            </a:r>
          </a:p>
          <a:p>
            <a:r>
              <a:rPr lang="en-AU" dirty="0" smtClean="0"/>
              <a:t>We can all share in building this opportunity strong!</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What is Stronger </a:t>
            </a:r>
            <a:r>
              <a:rPr lang="en-AU" dirty="0" err="1" smtClean="0"/>
              <a:t>communtiies</a:t>
            </a:r>
            <a:r>
              <a:rPr lang="en-AU" dirty="0" smtClean="0"/>
              <a:t> </a:t>
            </a:r>
            <a:r>
              <a:rPr lang="en-AU" dirty="0" err="1" smtClean="0"/>
              <a:t>fof</a:t>
            </a:r>
            <a:r>
              <a:rPr lang="en-AU" dirty="0" smtClean="0"/>
              <a:t> Children?</a:t>
            </a:r>
            <a:endParaRPr lang="en-AU" dirty="0"/>
          </a:p>
        </p:txBody>
      </p:sp>
      <p:sp>
        <p:nvSpPr>
          <p:cNvPr id="3" name="Content Placeholder 2"/>
          <p:cNvSpPr>
            <a:spLocks noGrp="1"/>
          </p:cNvSpPr>
          <p:nvPr>
            <p:ph idx="1"/>
          </p:nvPr>
        </p:nvSpPr>
        <p:spPr/>
        <p:txBody>
          <a:bodyPr/>
          <a:lstStyle/>
          <a:p>
            <a:r>
              <a:rPr lang="en-AU" dirty="0" smtClean="0"/>
              <a:t>Model:</a:t>
            </a:r>
          </a:p>
          <a:p>
            <a:pPr>
              <a:buNone/>
            </a:pPr>
            <a:endParaRPr lang="en-AU" dirty="0"/>
          </a:p>
        </p:txBody>
      </p:sp>
      <p:sp>
        <p:nvSpPr>
          <p:cNvPr id="4" name="Oval 3"/>
          <p:cNvSpPr/>
          <p:nvPr/>
        </p:nvSpPr>
        <p:spPr>
          <a:xfrm>
            <a:off x="1979712" y="1412776"/>
            <a:ext cx="5112568" cy="122413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AU" b="1" dirty="0" smtClean="0">
                <a:ln w="11430"/>
                <a:solidFill>
                  <a:schemeClr val="tx1"/>
                </a:solidFill>
                <a:effectLst>
                  <a:outerShdw blurRad="50800" dist="39000" dir="5460000" algn="tl">
                    <a:srgbClr val="000000">
                      <a:alpha val="38000"/>
                    </a:srgbClr>
                  </a:outerShdw>
                </a:effectLst>
              </a:rPr>
              <a:t>GOVERNMENT FUNDING: For programs that community want for children, families and young people</a:t>
            </a:r>
            <a:endParaRPr lang="en-AU" b="1" dirty="0">
              <a:ln w="11430"/>
              <a:solidFill>
                <a:schemeClr val="tx1"/>
              </a:solidFill>
              <a:effectLst>
                <a:outerShdw blurRad="50800" dist="39000" dir="5460000" algn="tl">
                  <a:srgbClr val="000000">
                    <a:alpha val="38000"/>
                  </a:srgbClr>
                </a:outerShdw>
              </a:effectLst>
            </a:endParaRPr>
          </a:p>
        </p:txBody>
      </p:sp>
      <p:sp>
        <p:nvSpPr>
          <p:cNvPr id="5" name="Rounded Rectangle 4"/>
          <p:cNvSpPr/>
          <p:nvPr/>
        </p:nvSpPr>
        <p:spPr>
          <a:xfrm>
            <a:off x="2195736" y="2780928"/>
            <a:ext cx="4464496" cy="115212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dirty="0" smtClean="0"/>
              <a:t>Yalu and Australian Red Cross partnership: hold the funding from Government and wait for community to use it.</a:t>
            </a:r>
            <a:endParaRPr lang="en-AU" dirty="0"/>
          </a:p>
        </p:txBody>
      </p:sp>
      <p:sp>
        <p:nvSpPr>
          <p:cNvPr id="6" name="Oval 5"/>
          <p:cNvSpPr/>
          <p:nvPr/>
        </p:nvSpPr>
        <p:spPr>
          <a:xfrm>
            <a:off x="1115616" y="5157192"/>
            <a:ext cx="6912768"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err="1" smtClean="0"/>
              <a:t>Yolngu</a:t>
            </a:r>
            <a:r>
              <a:rPr lang="en-AU" dirty="0" smtClean="0"/>
              <a:t> </a:t>
            </a:r>
            <a:r>
              <a:rPr lang="en-AU" dirty="0" err="1" smtClean="0"/>
              <a:t>Wanganhamirr</a:t>
            </a:r>
            <a:r>
              <a:rPr lang="en-AU" dirty="0" smtClean="0"/>
              <a:t> </a:t>
            </a:r>
            <a:r>
              <a:rPr lang="en-AU" dirty="0" err="1" smtClean="0"/>
              <a:t>Mitj</a:t>
            </a:r>
            <a:r>
              <a:rPr lang="en-AU" dirty="0" smtClean="0"/>
              <a:t>’: local board who make the decision how to share funding to applicants. Making sure that rupee changes lives for people.</a:t>
            </a:r>
            <a:endParaRPr lang="en-AU" dirty="0"/>
          </a:p>
        </p:txBody>
      </p:sp>
      <p:sp>
        <p:nvSpPr>
          <p:cNvPr id="7" name="Rounded Rectangle 6"/>
          <p:cNvSpPr/>
          <p:nvPr/>
        </p:nvSpPr>
        <p:spPr>
          <a:xfrm>
            <a:off x="2195736" y="4077072"/>
            <a:ext cx="4464496" cy="100811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AU" dirty="0" smtClean="0"/>
              <a:t>Funding goes to community projects, programs or events after they have put in application. </a:t>
            </a:r>
            <a:endParaRPr lang="en-AU" dirty="0"/>
          </a:p>
        </p:txBody>
      </p:sp>
      <p:cxnSp>
        <p:nvCxnSpPr>
          <p:cNvPr id="9" name="Straight Arrow Connector 8"/>
          <p:cNvCxnSpPr/>
          <p:nvPr/>
        </p:nvCxnSpPr>
        <p:spPr>
          <a:xfrm>
            <a:off x="7452320" y="1916832"/>
            <a:ext cx="0" cy="31683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Who is </a:t>
            </a:r>
            <a:r>
              <a:rPr lang="en-AU" dirty="0" err="1" smtClean="0"/>
              <a:t>yolngu</a:t>
            </a:r>
            <a:r>
              <a:rPr lang="en-AU" dirty="0" smtClean="0"/>
              <a:t> </a:t>
            </a:r>
            <a:r>
              <a:rPr lang="en-AU" dirty="0" err="1" smtClean="0"/>
              <a:t>wanganhamirr</a:t>
            </a:r>
            <a:r>
              <a:rPr lang="en-AU" dirty="0" smtClean="0"/>
              <a:t> </a:t>
            </a:r>
            <a:r>
              <a:rPr lang="en-AU" dirty="0" err="1" smtClean="0"/>
              <a:t>mitj</a:t>
            </a:r>
            <a:r>
              <a:rPr lang="en-AU" dirty="0" smtClean="0"/>
              <a:t>’?</a:t>
            </a:r>
            <a:endParaRPr lang="en-AU" dirty="0"/>
          </a:p>
        </p:txBody>
      </p:sp>
      <p:sp>
        <p:nvSpPr>
          <p:cNvPr id="3" name="Content Placeholder 2"/>
          <p:cNvSpPr>
            <a:spLocks noGrp="1"/>
          </p:cNvSpPr>
          <p:nvPr>
            <p:ph idx="1"/>
          </p:nvPr>
        </p:nvSpPr>
        <p:spPr/>
        <p:txBody>
          <a:bodyPr>
            <a:normAutofit fontScale="92500" lnSpcReduction="20000"/>
          </a:bodyPr>
          <a:lstStyle/>
          <a:p>
            <a:pPr>
              <a:buNone/>
            </a:pPr>
            <a:endParaRPr lang="en-AU" dirty="0" smtClean="0"/>
          </a:p>
          <a:p>
            <a:r>
              <a:rPr lang="en-AU" dirty="0" smtClean="0"/>
              <a:t>Story: These are the ladies who make decisions about applications for SCfC rupee. They are from every tribe in this island, and they work in all the departments on the island.</a:t>
            </a:r>
          </a:p>
          <a:p>
            <a:pPr>
              <a:buNone/>
            </a:pPr>
            <a:r>
              <a:rPr lang="en-AU" dirty="0" smtClean="0"/>
              <a:t>The team started 3 years ago looking at integration and working together as services for children, family and young people. Young people </a:t>
            </a:r>
            <a:r>
              <a:rPr lang="en-AU" smtClean="0"/>
              <a:t>are joining the group now, and </a:t>
            </a:r>
            <a:r>
              <a:rPr lang="en-AU" dirty="0" smtClean="0"/>
              <a:t>men too.</a:t>
            </a:r>
          </a:p>
          <a:p>
            <a:pPr>
              <a:buNone/>
            </a:pPr>
            <a:r>
              <a:rPr lang="en-AU" dirty="0" err="1" smtClean="0"/>
              <a:t>Yolngu</a:t>
            </a:r>
            <a:r>
              <a:rPr lang="en-AU" dirty="0" smtClean="0"/>
              <a:t> </a:t>
            </a:r>
            <a:r>
              <a:rPr lang="en-AU" dirty="0" err="1" smtClean="0"/>
              <a:t>Wanganhamirr</a:t>
            </a:r>
            <a:r>
              <a:rPr lang="en-AU" dirty="0" smtClean="0"/>
              <a:t> </a:t>
            </a:r>
            <a:r>
              <a:rPr lang="en-AU" dirty="0" err="1" smtClean="0"/>
              <a:t>Mitj</a:t>
            </a:r>
            <a:r>
              <a:rPr lang="en-AU" dirty="0" smtClean="0"/>
              <a:t>’ made the Stronger Communities for Children model for Galiwinku and meet every month to keep it strong.</a:t>
            </a:r>
          </a:p>
          <a:p>
            <a:pPr>
              <a:buNone/>
            </a:pPr>
            <a:r>
              <a:rPr lang="en-AU" dirty="0" smtClean="0"/>
              <a:t>They have a Rule Book for the Rom they work in and how to keep SCfC straight for </a:t>
            </a:r>
            <a:r>
              <a:rPr lang="en-AU" dirty="0" err="1" smtClean="0"/>
              <a:t>Yolngu</a:t>
            </a:r>
            <a:r>
              <a:rPr lang="en-AU" dirty="0" smtClean="0"/>
              <a:t>.</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to[2] (2).JPG"/>
          <p:cNvPicPr>
            <a:picLocks noGrp="1" noChangeAspect="1"/>
          </p:cNvPicPr>
          <p:nvPr>
            <p:ph idx="1"/>
          </p:nvPr>
        </p:nvPicPr>
        <p:blipFill>
          <a:blip r:embed="rId2" cstate="print"/>
          <a:srcRect t="24259" r="5564"/>
          <a:stretch>
            <a:fillRect/>
          </a:stretch>
        </p:blipFill>
        <p:spPr>
          <a:xfrm>
            <a:off x="0" y="0"/>
            <a:ext cx="5820210" cy="3501008"/>
          </a:xfrm>
        </p:spPr>
      </p:pic>
      <p:pic>
        <p:nvPicPr>
          <p:cNvPr id="5" name="Picture 4" descr="Feb YWM.jpg"/>
          <p:cNvPicPr>
            <a:picLocks noChangeAspect="1"/>
          </p:cNvPicPr>
          <p:nvPr/>
        </p:nvPicPr>
        <p:blipFill>
          <a:blip r:embed="rId3" cstate="print">
            <a:lum bright="10000" contrast="20000"/>
          </a:blip>
          <a:srcRect t="34250" r="8263" b="5901"/>
          <a:stretch>
            <a:fillRect/>
          </a:stretch>
        </p:blipFill>
        <p:spPr>
          <a:xfrm>
            <a:off x="1835696" y="3757450"/>
            <a:ext cx="6336704" cy="3100550"/>
          </a:xfrm>
          <a:prstGeom prst="rect">
            <a:avLst/>
          </a:prstGeom>
        </p:spPr>
      </p:pic>
      <p:sp>
        <p:nvSpPr>
          <p:cNvPr id="6" name="TextBox 5"/>
          <p:cNvSpPr txBox="1"/>
          <p:nvPr/>
        </p:nvSpPr>
        <p:spPr>
          <a:xfrm>
            <a:off x="6012160" y="980728"/>
            <a:ext cx="2160240" cy="646331"/>
          </a:xfrm>
          <a:prstGeom prst="rect">
            <a:avLst/>
          </a:prstGeom>
          <a:noFill/>
        </p:spPr>
        <p:txBody>
          <a:bodyPr wrap="square" rtlCol="0">
            <a:spAutoFit/>
          </a:bodyPr>
          <a:lstStyle/>
          <a:p>
            <a:r>
              <a:rPr lang="en-AU" dirty="0" smtClean="0"/>
              <a:t>Some of the team members....</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Community consultation</a:t>
            </a:r>
            <a:endParaRPr lang="en-AU" dirty="0"/>
          </a:p>
        </p:txBody>
      </p:sp>
      <p:sp>
        <p:nvSpPr>
          <p:cNvPr id="3" name="Content Placeholder 2"/>
          <p:cNvSpPr>
            <a:spLocks noGrp="1"/>
          </p:cNvSpPr>
          <p:nvPr>
            <p:ph idx="1"/>
          </p:nvPr>
        </p:nvSpPr>
        <p:spPr/>
        <p:txBody>
          <a:bodyPr/>
          <a:lstStyle/>
          <a:p>
            <a:pPr>
              <a:buNone/>
            </a:pPr>
            <a:r>
              <a:rPr lang="en-AU" dirty="0" err="1" smtClean="0"/>
              <a:t>Yolngu</a:t>
            </a:r>
            <a:r>
              <a:rPr lang="en-AU" dirty="0" smtClean="0"/>
              <a:t> </a:t>
            </a:r>
            <a:r>
              <a:rPr lang="en-AU" dirty="0" err="1" smtClean="0"/>
              <a:t>Wanganhamirr</a:t>
            </a:r>
            <a:r>
              <a:rPr lang="en-AU" dirty="0" smtClean="0"/>
              <a:t> </a:t>
            </a:r>
            <a:r>
              <a:rPr lang="en-AU" dirty="0" err="1" smtClean="0"/>
              <a:t>Mitj</a:t>
            </a:r>
            <a:r>
              <a:rPr lang="en-AU" dirty="0" smtClean="0"/>
              <a:t>’, Yalu and Red Cross made a promise to listen to </a:t>
            </a:r>
            <a:r>
              <a:rPr lang="en-AU" dirty="0" err="1" smtClean="0"/>
              <a:t>Yolngu</a:t>
            </a:r>
            <a:r>
              <a:rPr lang="en-AU" dirty="0" smtClean="0"/>
              <a:t> and community voice telling them what people want. To do this, we will go to houses, business and department to talk with people every year.</a:t>
            </a:r>
          </a:p>
          <a:p>
            <a:pPr>
              <a:buNone/>
            </a:pPr>
            <a:r>
              <a:rPr lang="en-AU" dirty="0" smtClean="0"/>
              <a:t>This year, two Aboriginal Community Facilitators </a:t>
            </a:r>
            <a:r>
              <a:rPr lang="en-AU" dirty="0" err="1" smtClean="0"/>
              <a:t>visted</a:t>
            </a:r>
            <a:r>
              <a:rPr lang="en-AU" dirty="0" smtClean="0"/>
              <a:t> 60 people at homes and did a survey, and the SCfC Coordinators talked with 35 staff people in programs. </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Some results from this year....</a:t>
            </a:r>
            <a:endParaRPr lang="en-AU" dirty="0"/>
          </a:p>
        </p:txBody>
      </p:sp>
      <p:sp>
        <p:nvSpPr>
          <p:cNvPr id="3" name="Content Placeholder 2"/>
          <p:cNvSpPr>
            <a:spLocks noGrp="1"/>
          </p:cNvSpPr>
          <p:nvPr>
            <p:ph idx="1"/>
          </p:nvPr>
        </p:nvSpPr>
        <p:spPr/>
        <p:txBody>
          <a:bodyPr>
            <a:normAutofit fontScale="92500" lnSpcReduction="10000"/>
          </a:bodyPr>
          <a:lstStyle/>
          <a:p>
            <a:pPr>
              <a:buNone/>
            </a:pPr>
            <a:r>
              <a:rPr lang="en-AU" dirty="0" smtClean="0"/>
              <a:t> From these visits we found that there are 5 main areas that </a:t>
            </a:r>
            <a:r>
              <a:rPr lang="en-AU" dirty="0" err="1" smtClean="0"/>
              <a:t>Yolngu</a:t>
            </a:r>
            <a:r>
              <a:rPr lang="en-AU" dirty="0" smtClean="0"/>
              <a:t> fid important in their lives:</a:t>
            </a:r>
          </a:p>
          <a:p>
            <a:pPr marL="514350" indent="-514350">
              <a:buAutoNum type="arabicParenR"/>
            </a:pPr>
            <a:r>
              <a:rPr lang="en-AU" dirty="0" smtClean="0">
                <a:solidFill>
                  <a:schemeClr val="accent2"/>
                </a:solidFill>
              </a:rPr>
              <a:t>Teaching, learning, celebrating and preserving  </a:t>
            </a:r>
            <a:r>
              <a:rPr lang="en-AU" dirty="0" err="1" smtClean="0">
                <a:solidFill>
                  <a:schemeClr val="accent2"/>
                </a:solidFill>
              </a:rPr>
              <a:t>Yolngu</a:t>
            </a:r>
            <a:r>
              <a:rPr lang="en-AU" dirty="0" smtClean="0">
                <a:solidFill>
                  <a:schemeClr val="accent2"/>
                </a:solidFill>
              </a:rPr>
              <a:t> culture and spirituality</a:t>
            </a:r>
          </a:p>
          <a:p>
            <a:pPr marL="514350" indent="-514350">
              <a:buAutoNum type="arabicParenR"/>
            </a:pPr>
            <a:r>
              <a:rPr lang="en-AU" dirty="0" err="1" smtClean="0">
                <a:solidFill>
                  <a:schemeClr val="accent3"/>
                </a:solidFill>
              </a:rPr>
              <a:t>Yolngu</a:t>
            </a:r>
            <a:r>
              <a:rPr lang="en-AU" dirty="0" smtClean="0">
                <a:solidFill>
                  <a:schemeClr val="accent3"/>
                </a:solidFill>
              </a:rPr>
              <a:t> ad Balanda education – skills for life, health and well being</a:t>
            </a:r>
          </a:p>
          <a:p>
            <a:pPr marL="514350" indent="-514350">
              <a:buAutoNum type="arabicParenR"/>
            </a:pPr>
            <a:r>
              <a:rPr lang="en-AU" dirty="0" smtClean="0">
                <a:solidFill>
                  <a:schemeClr val="accent4"/>
                </a:solidFill>
              </a:rPr>
              <a:t>A variety of ongoing wellbeing activities, sports and recreation for all ages</a:t>
            </a:r>
          </a:p>
          <a:p>
            <a:pPr marL="514350" indent="-514350">
              <a:buAutoNum type="arabicParenR"/>
            </a:pPr>
            <a:r>
              <a:rPr lang="en-AU" dirty="0" smtClean="0">
                <a:solidFill>
                  <a:schemeClr val="accent1"/>
                </a:solidFill>
              </a:rPr>
              <a:t>Programs that provide support and safe places for </a:t>
            </a:r>
            <a:r>
              <a:rPr lang="en-AU" dirty="0" err="1" smtClean="0">
                <a:solidFill>
                  <a:schemeClr val="accent1"/>
                </a:solidFill>
              </a:rPr>
              <a:t>Yolngu</a:t>
            </a:r>
            <a:r>
              <a:rPr lang="en-AU" dirty="0" smtClean="0">
                <a:solidFill>
                  <a:schemeClr val="accent1"/>
                </a:solidFill>
              </a:rPr>
              <a:t> men, women, young and old people to care for themselves and build confidence.</a:t>
            </a:r>
          </a:p>
          <a:p>
            <a:pPr marL="514350" indent="-514350">
              <a:buAutoNum type="arabicParenR"/>
            </a:pPr>
            <a:r>
              <a:rPr lang="en-AU" dirty="0" smtClean="0">
                <a:solidFill>
                  <a:srgbClr val="0070C0"/>
                </a:solidFill>
              </a:rPr>
              <a:t>Community infrastructure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Ideas from community were...</a:t>
            </a:r>
            <a:endParaRPr lang="en-AU" dirty="0"/>
          </a:p>
        </p:txBody>
      </p:sp>
      <p:sp>
        <p:nvSpPr>
          <p:cNvPr id="3" name="Content Placeholder 2"/>
          <p:cNvSpPr>
            <a:spLocks noGrp="1"/>
          </p:cNvSpPr>
          <p:nvPr>
            <p:ph idx="1"/>
          </p:nvPr>
        </p:nvSpPr>
        <p:spPr/>
        <p:txBody>
          <a:bodyPr>
            <a:normAutofit fontScale="92500" lnSpcReduction="20000"/>
          </a:bodyPr>
          <a:lstStyle/>
          <a:p>
            <a:r>
              <a:rPr lang="en-AU" dirty="0" err="1" smtClean="0"/>
              <a:t>Raypirri</a:t>
            </a:r>
            <a:r>
              <a:rPr lang="en-AU" dirty="0" smtClean="0"/>
              <a:t> camps, more focus on teaching young generation </a:t>
            </a:r>
            <a:r>
              <a:rPr lang="en-AU" dirty="0" err="1" smtClean="0"/>
              <a:t>Yolngu</a:t>
            </a:r>
            <a:r>
              <a:rPr lang="en-AU" dirty="0" smtClean="0"/>
              <a:t> knowledge, culture festivals, heritage and archive programs, </a:t>
            </a:r>
          </a:p>
          <a:p>
            <a:r>
              <a:rPr lang="en-AU" dirty="0" smtClean="0"/>
              <a:t>Young parent support programs, father’s programs, girls &amp; boys brigades, school camps in the bush, gardening and food growing education, counselling and </a:t>
            </a:r>
            <a:r>
              <a:rPr lang="en-AU" dirty="0" err="1" smtClean="0"/>
              <a:t>rehabilitiation</a:t>
            </a:r>
            <a:r>
              <a:rPr lang="en-AU" dirty="0" smtClean="0"/>
              <a:t> programs,</a:t>
            </a:r>
          </a:p>
          <a:p>
            <a:r>
              <a:rPr lang="en-AU" dirty="0" smtClean="0"/>
              <a:t>After school activities, school holiday programs, </a:t>
            </a:r>
            <a:r>
              <a:rPr lang="en-AU" dirty="0" err="1" smtClean="0"/>
              <a:t>differetn</a:t>
            </a:r>
            <a:r>
              <a:rPr lang="en-AU" dirty="0" smtClean="0"/>
              <a:t> kinds of sports, hunting trips, women’s centre activities, men’s shed/place, literacy and numeracy, movie nights,</a:t>
            </a:r>
          </a:p>
          <a:p>
            <a:r>
              <a:rPr lang="en-AU" dirty="0" smtClean="0"/>
              <a:t>Women’s centre, Men’s rest/cool off area, Rehabilitation Camps for </a:t>
            </a:r>
            <a:r>
              <a:rPr lang="en-AU" dirty="0" err="1" smtClean="0"/>
              <a:t>Yolngy</a:t>
            </a:r>
            <a:r>
              <a:rPr lang="en-AU" dirty="0" smtClean="0"/>
              <a:t>, Safe </a:t>
            </a:r>
            <a:r>
              <a:rPr lang="en-AU" dirty="0" err="1" smtClean="0"/>
              <a:t>hosues</a:t>
            </a:r>
            <a:r>
              <a:rPr lang="en-AU" dirty="0" smtClean="0"/>
              <a:t>, night patrol support, diversion camps, Strong fathers programs,</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Application process</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Applications are open two times a year for 4 weeks. They are open to everyone. </a:t>
            </a:r>
          </a:p>
          <a:p>
            <a:r>
              <a:rPr lang="en-AU" dirty="0" smtClean="0"/>
              <a:t>Posters and emails go out in community when applications are open. </a:t>
            </a:r>
          </a:p>
          <a:p>
            <a:r>
              <a:rPr lang="en-AU" b="1" dirty="0" smtClean="0">
                <a:solidFill>
                  <a:schemeClr val="accent1"/>
                </a:solidFill>
              </a:rPr>
              <a:t>The next round is open November 2014 </a:t>
            </a:r>
            <a:r>
              <a:rPr lang="en-AU" dirty="0" smtClean="0"/>
              <a:t>– this is for programs, </a:t>
            </a:r>
            <a:r>
              <a:rPr lang="en-AU" dirty="0" err="1" smtClean="0"/>
              <a:t>activites</a:t>
            </a:r>
            <a:r>
              <a:rPr lang="en-AU" dirty="0" smtClean="0"/>
              <a:t> or events during January 2015 – June 2015. </a:t>
            </a:r>
          </a:p>
          <a:p>
            <a:r>
              <a:rPr lang="en-AU" dirty="0" smtClean="0"/>
              <a:t>There is SCfC guidelines/Rom:</a:t>
            </a:r>
          </a:p>
          <a:p>
            <a:r>
              <a:rPr lang="en-AU" dirty="0" smtClean="0"/>
              <a:t>For example: - programs have to benefit children, families and young people in ways that </a:t>
            </a:r>
            <a:r>
              <a:rPr lang="en-AU" dirty="0" err="1" smtClean="0"/>
              <a:t>Yolngu</a:t>
            </a:r>
            <a:r>
              <a:rPr lang="en-AU" dirty="0" smtClean="0"/>
              <a:t> want. :- funding cannot be used to set up a business and make rupee from.</a:t>
            </a:r>
          </a:p>
          <a:p>
            <a:r>
              <a:rPr lang="en-AU" dirty="0" smtClean="0"/>
              <a:t>There are </a:t>
            </a:r>
            <a:r>
              <a:rPr lang="en-AU" dirty="0" err="1" smtClean="0"/>
              <a:t>guidlines</a:t>
            </a:r>
            <a:r>
              <a:rPr lang="en-AU" dirty="0" smtClean="0"/>
              <a:t> that you can pick up from SCfC building and read for more information.</a:t>
            </a:r>
          </a:p>
          <a:p>
            <a:pPr>
              <a:buNone/>
            </a:pP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YWM decision making process</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After 4 weeks of people giving their applications to SCfC team, </a:t>
            </a:r>
            <a:r>
              <a:rPr lang="en-AU" dirty="0" err="1" smtClean="0"/>
              <a:t>Yolngu</a:t>
            </a:r>
            <a:r>
              <a:rPr lang="en-AU" dirty="0" smtClean="0"/>
              <a:t> </a:t>
            </a:r>
            <a:r>
              <a:rPr lang="en-AU" dirty="0" err="1" smtClean="0"/>
              <a:t>Wanganhamirr</a:t>
            </a:r>
            <a:r>
              <a:rPr lang="en-AU" dirty="0" smtClean="0"/>
              <a:t> </a:t>
            </a:r>
            <a:r>
              <a:rPr lang="en-AU" dirty="0" err="1" smtClean="0"/>
              <a:t>Mitj</a:t>
            </a:r>
            <a:r>
              <a:rPr lang="en-AU" dirty="0" smtClean="0"/>
              <a:t>’ meet for two days.</a:t>
            </a:r>
          </a:p>
          <a:p>
            <a:r>
              <a:rPr lang="en-AU" dirty="0" smtClean="0"/>
              <a:t>First they look at all the community priorities that came out of the survey so they have clear ideas of what is important to </a:t>
            </a:r>
            <a:r>
              <a:rPr lang="en-AU" dirty="0" err="1" smtClean="0"/>
              <a:t>Yolngu</a:t>
            </a:r>
            <a:r>
              <a:rPr lang="en-AU" dirty="0" smtClean="0"/>
              <a:t>.</a:t>
            </a:r>
          </a:p>
          <a:p>
            <a:r>
              <a:rPr lang="en-AU" dirty="0" smtClean="0"/>
              <a:t>Then over the two days they discuss and debate all the applications until consensus is reached. This took over 10 hours for the last meeting, with 8 applications to decide on. </a:t>
            </a:r>
          </a:p>
          <a:p>
            <a:r>
              <a:rPr lang="en-AU" dirty="0" smtClean="0"/>
              <a:t>Feedback from YWM is provided to ALL applicants whether they are approved for funding or not, and encouraged to reapply next time with some changes.</a:t>
            </a:r>
          </a:p>
          <a:p>
            <a:r>
              <a:rPr lang="en-AU" dirty="0" smtClean="0"/>
              <a:t>In July this year, 4 applications were approved. </a:t>
            </a:r>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30417</TotalTime>
  <Words>1106</Words>
  <Application>Microsoft Office PowerPoint</Application>
  <PresentationFormat>On-screen Show (4:3)</PresentationFormat>
  <Paragraphs>58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Opulent</vt:lpstr>
      <vt:lpstr>Stronger communities for children (SCfC)</vt:lpstr>
      <vt:lpstr>What is Stronger communtiies fof Children?</vt:lpstr>
      <vt:lpstr>Who is yolngu wanganhamirr mitj’?</vt:lpstr>
      <vt:lpstr>Slide 4</vt:lpstr>
      <vt:lpstr>Community consultation</vt:lpstr>
      <vt:lpstr>Some results from this year....</vt:lpstr>
      <vt:lpstr>Ideas from community were...</vt:lpstr>
      <vt:lpstr>Application process</vt:lpstr>
      <vt:lpstr>YWM decision making process</vt:lpstr>
      <vt:lpstr>4 New programs funded by SCfC</vt:lpstr>
      <vt:lpstr>Funding agreements</vt:lpstr>
      <vt:lpstr>Feedback/evaluation</vt:lpstr>
    </vt:vector>
  </TitlesOfParts>
  <Company>Red Cross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Stronger communities for children (SCfC)</dc:title>
  <dc:creator>Generic</dc:creator>
  <cp:lastModifiedBy>Generic</cp:lastModifiedBy>
  <cp:revision>255</cp:revision>
  <dcterms:created xsi:type="dcterms:W3CDTF">2014-10-05T23:09:24Z</dcterms:created>
  <dcterms:modified xsi:type="dcterms:W3CDTF">2015-04-13T23:59:18Z</dcterms:modified>
</cp:coreProperties>
</file>